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306" r:id="rId10"/>
    <p:sldId id="328" r:id="rId11"/>
    <p:sldId id="350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325" r:id="rId29"/>
    <p:sldId id="324" r:id="rId30"/>
    <p:sldId id="351" r:id="rId31"/>
    <p:sldId id="326" r:id="rId32"/>
    <p:sldId id="327" r:id="rId33"/>
    <p:sldId id="282" r:id="rId34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gs" Target="tags/tag4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6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tags" Target="../tags/tag1.xml"/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5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jpe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7.jpe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8.png"/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9.png"/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9.png"/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9.png"/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jpeg"/><Relationship Id="rId1" Type="http://schemas.openxmlformats.org/officeDocument/2006/relationships/tags" Target="../tags/tag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015684" y="1297500"/>
            <a:ext cx="8174990" cy="32143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100" dirty="0"/>
          </a:p>
          <a:p>
            <a:pPr marL="28575" indent="-16510" algn="l" rtl="0" eaLnBrk="0">
              <a:lnSpc>
                <a:spcPct val="95000"/>
              </a:lnSpc>
              <a:spcBef>
                <a:spcPts val="0"/>
              </a:spcBef>
            </a:pPr>
            <a:r>
              <a:rPr lang="en-US" sz="4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4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全国卫生健康技术推广传承项目</a:t>
            </a:r>
            <a:endParaRPr sz="4000"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" indent="-16510" algn="l" rtl="0" eaLnBrk="0">
              <a:lnSpc>
                <a:spcPct val="95000"/>
              </a:lnSpc>
              <a:spcBef>
                <a:spcPts val="0"/>
              </a:spcBef>
            </a:pPr>
            <a:endParaRPr sz="5400"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" indent="-16510" algn="l" rtl="0" eaLnBrk="0">
              <a:lnSpc>
                <a:spcPct val="95000"/>
              </a:lnSpc>
              <a:spcBef>
                <a:spcPts val="0"/>
              </a:spcBef>
            </a:pPr>
            <a:r>
              <a:rPr sz="54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《中药超氧祛斑美容技术》</a:t>
            </a:r>
            <a:endParaRPr sz="5400" kern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5164283" y="5174505"/>
            <a:ext cx="2140585" cy="4635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450"/>
              </a:lnSpc>
            </a:pPr>
            <a:r>
              <a:rPr sz="27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主讲：</a:t>
            </a:r>
            <a:r>
              <a:rPr sz="2700" kern="0" spc="-5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陈政秀</a:t>
            </a:r>
            <a:endParaRPr lang="en-US" altLang="en-US" sz="27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96451" y="4177398"/>
            <a:ext cx="7213600" cy="12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5708903" cy="68580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5801360" y="461645"/>
            <a:ext cx="6390640" cy="61474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中共党员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高级美容技师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国际注册高级中医师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中华医学学会专科会员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北京洁可迅医学研究院院长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《臭氧医学治疗技术》传承人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洁可迅品牌臭氧系列产品发明人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中国管理科学研究院高级研究员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全国卫生健康技术推广传承应用项目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北京洁可迅生物科技有限公司董事长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《中药超氧冷冻祛斑美容技术》传承人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全国科技人才培养工程中医超氧医学专家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7625" indent="0" algn="l" rtl="0" eaLnBrk="0">
              <a:lnSpc>
                <a:spcPct val="130000"/>
              </a:lnSpc>
              <a:buNone/>
            </a:pPr>
            <a:r>
              <a:rPr sz="2400" kern="0" spc="1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河南益生蓝氧生物医药科技有限公司董事长</a:t>
            </a:r>
            <a:endParaRPr sz="2400" kern="0" spc="10" dirty="0">
              <a:ln w="8717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rect"/>
          <p:cNvSpPr/>
          <p:nvPr/>
        </p:nvSpPr>
        <p:spPr>
          <a:xfrm>
            <a:off x="0" y="1123188"/>
            <a:ext cx="12192000" cy="5439155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" name="textbox 22"/>
          <p:cNvSpPr/>
          <p:nvPr/>
        </p:nvSpPr>
        <p:spPr>
          <a:xfrm>
            <a:off x="638251" y="1184854"/>
            <a:ext cx="10697209" cy="56248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32080" algn="l" rtl="0" eaLnBrk="0">
              <a:lnSpc>
                <a:spcPct val="95000"/>
              </a:lnSpc>
            </a:pPr>
            <a:r>
              <a:rPr sz="20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迄今：据我们在深入美容市场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，调查其它美容方法：如</a:t>
            </a:r>
            <a:r>
              <a:rPr lang="zh-CN" sz="20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</a:t>
            </a:r>
            <a:r>
              <a:rPr sz="20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针祛斑</a:t>
            </a:r>
            <a:r>
              <a:rPr sz="2000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祛斑水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贴膜</a:t>
            </a:r>
            <a:r>
              <a:rPr lang="zh-CN"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祛斑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、激光祛斑</a:t>
            </a:r>
            <a:r>
              <a:rPr sz="2000" kern="0" spc="-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、冷冻祛斑各有其长</a:t>
            </a:r>
            <a:r>
              <a:rPr sz="2000" kern="0" spc="-3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，但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究其弊端</a:t>
            </a:r>
            <a:r>
              <a:rPr sz="2000" kern="0" spc="-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，有的痛苦大</a:t>
            </a:r>
            <a:r>
              <a:rPr sz="2000" kern="0" spc="-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、用药长</a:t>
            </a:r>
            <a:r>
              <a:rPr sz="2000" kern="0" spc="-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、成本高</a:t>
            </a:r>
            <a:r>
              <a:rPr sz="2000" kern="0" spc="-3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、依赖性强</a:t>
            </a:r>
            <a:r>
              <a:rPr sz="2000" kern="0" spc="-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、远期效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果差</a:t>
            </a:r>
            <a:r>
              <a:rPr sz="2000" kern="0" spc="-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、易复发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，大型激光美容设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备昂贵，很难在基层推广</a:t>
            </a:r>
            <a:r>
              <a:rPr lang="zh-CN"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决定了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特色美容有很大的发展空间。</a:t>
            </a:r>
            <a:endParaRPr lang="en-US" altLang="en-US" sz="2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marL="133350" algn="l" rtl="0" eaLnBrk="0">
              <a:lnSpc>
                <a:spcPct val="95000"/>
              </a:lnSpc>
              <a:spcBef>
                <a:spcPts val="610"/>
              </a:spcBef>
            </a:pPr>
            <a:r>
              <a:rPr sz="2000" kern="0" spc="-110" dirty="0">
                <a:ln w="7282" cap="flat" cmpd="sng">
                  <a:solidFill>
                    <a:srgbClr val="A68E7F">
                      <a:alpha val="100000"/>
                    </a:srgbClr>
                  </a:solidFill>
                  <a:prstDash val="solid"/>
                  <a:bevel/>
                </a:ln>
                <a:solidFill>
                  <a:srgbClr val="A68E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新技术优势</a:t>
            </a:r>
            <a:endParaRPr lang="en-US" altLang="en-US" sz="2000" dirty="0"/>
          </a:p>
          <a:p>
            <a:pPr marL="29210" algn="l" rtl="0" eaLnBrk="0">
              <a:lnSpc>
                <a:spcPts val="2210"/>
              </a:lnSpc>
              <a:spcBef>
                <a:spcPts val="585"/>
              </a:spcBef>
            </a:pPr>
            <a:r>
              <a:rPr sz="1700" kern="0" spc="80" dirty="0">
                <a:solidFill>
                  <a:srgbClr val="8269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成本低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，在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同类祛斑术中无法相比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，大大提增了利润空间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，相对减少了客户的开支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marL="354965" indent="-337185" algn="l" rtl="0" eaLnBrk="0">
              <a:lnSpc>
                <a:spcPct val="107000"/>
              </a:lnSpc>
              <a:spcBef>
                <a:spcPts val="1160"/>
              </a:spcBef>
            </a:pPr>
            <a:r>
              <a:rPr sz="1700" kern="0" spc="90" dirty="0">
                <a:solidFill>
                  <a:srgbClr val="8269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安全.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因为只在人的表皮上运作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，不伤及真皮的网状层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，况且配合有高科技生物产品做护理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，保障了安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全性！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安全是技术的推广的基石！</a:t>
            </a:r>
            <a:endParaRPr lang="en-US" altLang="en-US" sz="1700" dirty="0"/>
          </a:p>
          <a:p>
            <a:pPr marL="365760" indent="-349885" algn="l" rtl="0" eaLnBrk="0">
              <a:lnSpc>
                <a:spcPct val="107000"/>
              </a:lnSpc>
              <a:spcBef>
                <a:spcPts val="1150"/>
              </a:spcBef>
            </a:pPr>
            <a:r>
              <a:rPr sz="1700" kern="0" spc="100" dirty="0">
                <a:solidFill>
                  <a:srgbClr val="8269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痛苦小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：美容术前止痛是不可忽视的重要环节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，我们选用麻醉剂</a:t>
            </a:r>
            <a:r>
              <a:rPr sz="1700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、透皮剂研制而成（止痛膏</a:t>
            </a:r>
            <a:r>
              <a:rPr sz="17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700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了常见美容术的疼痛问题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，为美容创造了一个决定性优势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algn="l" rtl="0" eaLnBrk="0">
              <a:lnSpc>
                <a:spcPct val="105000"/>
              </a:lnSpc>
            </a:pPr>
            <a:endParaRPr lang="en-US" altLang="en-US" sz="900" dirty="0"/>
          </a:p>
          <a:p>
            <a:pPr marL="350520" indent="-338455" algn="l" rtl="0" eaLnBrk="0">
              <a:lnSpc>
                <a:spcPct val="106000"/>
              </a:lnSpc>
              <a:spcBef>
                <a:spcPts val="0"/>
              </a:spcBef>
            </a:pPr>
            <a:r>
              <a:rPr sz="1700" kern="0" spc="80" dirty="0">
                <a:solidFill>
                  <a:srgbClr val="8269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效果显著</a:t>
            </a:r>
            <a:r>
              <a:rPr sz="1700" kern="0" spc="-3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kern="0" spc="-3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生活美容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；局限于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护理</a:t>
            </a:r>
            <a:r>
              <a:rPr sz="1700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、化妆</a:t>
            </a:r>
            <a:r>
              <a:rPr sz="1700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、修饰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，是一种微妙的美容形式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4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不具备自然的真实美</a:t>
            </a:r>
            <a:r>
              <a:rPr sz="17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。雀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斑是生活美容很难解决的问题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它是生长在表皮上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，其基底层在表皮与真皮交界的基底膜带层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，要想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根除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，必须把表皮与真皮分离才会根除</a:t>
            </a:r>
            <a:r>
              <a:rPr sz="17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。我们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采用物理</a:t>
            </a:r>
            <a:r>
              <a:rPr sz="1700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、化学</a:t>
            </a:r>
            <a:r>
              <a:rPr sz="1700" kern="0" spc="-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、生物三联疗法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，标本兼治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，杜绝了色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素沉着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，达到了理想效果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，是生活美容与医疗美容的综合体现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，是单项疗法无法获取的效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因此说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它具备了科学性</a:t>
            </a:r>
            <a:r>
              <a:rPr sz="1700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先进性</a:t>
            </a:r>
            <a:r>
              <a:rPr sz="1700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有较强的竞争力和</a:t>
            </a:r>
            <a:r>
              <a:rPr sz="1700" kern="0" spc="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强大的生命力</a:t>
            </a:r>
            <a:r>
              <a:rPr sz="1700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敢与同类产品及其它方法公开竞赛！  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（包括当今各类美容设备）</a:t>
            </a:r>
            <a:endParaRPr lang="en-US" altLang="en-US" sz="1700" dirty="0"/>
          </a:p>
        </p:txBody>
      </p:sp>
      <p:sp>
        <p:nvSpPr>
          <p:cNvPr id="24" name="textbox 24"/>
          <p:cNvSpPr/>
          <p:nvPr/>
        </p:nvSpPr>
        <p:spPr>
          <a:xfrm>
            <a:off x="859028" y="168160"/>
            <a:ext cx="10377169" cy="8128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4000"/>
              </a:lnSpc>
            </a:pPr>
            <a:endParaRPr lang="en-US" altLang="en-US" sz="100" dirty="0"/>
          </a:p>
          <a:p>
            <a:pPr marL="2519045" indent="-2506345" algn="l" rtl="0" eaLnBrk="0">
              <a:lnSpc>
                <a:spcPct val="96000"/>
              </a:lnSpc>
            </a:pPr>
            <a:r>
              <a:rPr sz="2700" kern="0" spc="110" dirty="0">
                <a:ln w="10151" cap="flat" cmpd="sng">
                  <a:solidFill>
                    <a:srgbClr val="A68E7F">
                      <a:alpha val="100000"/>
                    </a:srgbClr>
                  </a:solidFill>
                  <a:prstDash val="solid"/>
                  <a:bevel/>
                </a:ln>
                <a:solidFill>
                  <a:srgbClr val="A68E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特色美容集中了物理、化学、生物三大美容之精华，取长补短、逐</a:t>
            </a:r>
            <a:r>
              <a:rPr sz="2700" kern="0" spc="0" dirty="0">
                <a:solidFill>
                  <a:srgbClr val="A68E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700" kern="0" spc="90" dirty="0">
                <a:ln w="10151" cap="flat" cmpd="sng">
                  <a:solidFill>
                    <a:srgbClr val="A68E7F">
                      <a:alpha val="100000"/>
                    </a:srgbClr>
                  </a:solidFill>
                  <a:prstDash val="solid"/>
                  <a:bevel/>
                </a:ln>
                <a:solidFill>
                  <a:srgbClr val="A68E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步完善、最终达到更理想的效果。</a:t>
            </a:r>
            <a:endParaRPr lang="en-US" alt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rect"/>
          <p:cNvSpPr/>
          <p:nvPr/>
        </p:nvSpPr>
        <p:spPr>
          <a:xfrm>
            <a:off x="0" y="1123188"/>
            <a:ext cx="12192000" cy="5439155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" name="textbox 32"/>
          <p:cNvSpPr/>
          <p:nvPr/>
        </p:nvSpPr>
        <p:spPr>
          <a:xfrm>
            <a:off x="635" y="172085"/>
            <a:ext cx="12250420" cy="5539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lang="en-US" altLang="en-US" sz="100" dirty="0"/>
          </a:p>
          <a:p>
            <a:pPr marL="3106420" algn="l" rtl="0" eaLnBrk="0">
              <a:lnSpc>
                <a:spcPct val="96000"/>
              </a:lnSpc>
            </a:pPr>
            <a:r>
              <a:rPr lang="en-US" sz="5300" kern="0" spc="90" dirty="0">
                <a:ln w="19613" cap="flat" cmpd="sng">
                  <a:solidFill>
                    <a:srgbClr val="A68E7F">
                      <a:alpha val="100000"/>
                    </a:srgbClr>
                  </a:solidFill>
                  <a:prstDash val="solid"/>
                  <a:bevel/>
                </a:ln>
                <a:solidFill>
                  <a:srgbClr val="A68E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5300" kern="0" spc="90" dirty="0">
                <a:ln w="19613" cap="flat" cmpd="sng">
                  <a:solidFill>
                    <a:srgbClr val="A68E7F">
                      <a:alpha val="100000"/>
                    </a:srgbClr>
                  </a:solidFill>
                  <a:prstDash val="solid"/>
                  <a:bevel/>
                </a:ln>
                <a:solidFill>
                  <a:srgbClr val="A68E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冷冻适应症</a:t>
            </a:r>
            <a:endParaRPr lang="en-US" altLang="en-US" sz="53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8000"/>
              </a:lnSpc>
              <a:spcBef>
                <a:spcPts val="815"/>
              </a:spcBef>
            </a:pPr>
            <a:r>
              <a:rPr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雀斑、扁平疣、咖啡斑、传染性软疣、瘢痕疙瘩、皮赘、慢性湿疹、神经性皮炎、鸡眼、扁平苔癣、节炎痒疹、脂溢性皮炎、小儿血管瘤、尖锐湿疣、直肠息肉、宫颈糜烂等。</a:t>
            </a:r>
            <a:endParaRPr sz="2400" kern="0" spc="80" dirty="0">
              <a:solidFill>
                <a:srgbClr val="40404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8000"/>
              </a:lnSpc>
              <a:spcBef>
                <a:spcPts val="815"/>
              </a:spcBef>
            </a:pPr>
            <a:r>
              <a:rPr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遗传性雀斑的病理</a:t>
            </a:r>
            <a:r>
              <a:rPr lang="zh-CN"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雀斑是一种面部有芝麻点状的褐色斑点</a:t>
            </a:r>
            <a:r>
              <a:rPr sz="2400" kern="0" spc="-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，如麻雀卵之色</a:t>
            </a:r>
            <a:r>
              <a:rPr sz="2400" kern="0" spc="-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400" kern="0" spc="-5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常见于面部及四肢</a:t>
            </a:r>
            <a:endParaRPr lang="en-US" altLang="en-US" sz="2400" dirty="0"/>
          </a:p>
          <a:p>
            <a:pPr marL="14605" indent="-1270" algn="l" rtl="0" eaLnBrk="0">
              <a:lnSpc>
                <a:spcPct val="137000"/>
              </a:lnSpc>
              <a:spcBef>
                <a:spcPts val="45"/>
              </a:spcBef>
            </a:pPr>
            <a:r>
              <a:rPr sz="24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部位出现的一种皮肤病</a:t>
            </a:r>
            <a:r>
              <a:rPr sz="2400" kern="0" spc="-4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，此病多数为家族遗传</a:t>
            </a:r>
            <a:r>
              <a:rPr sz="2400" kern="0" spc="-4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，也叫基因遗传</a:t>
            </a:r>
            <a:r>
              <a:rPr sz="24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、多见于女</a:t>
            </a:r>
            <a:r>
              <a:rPr sz="24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</a:t>
            </a:r>
            <a:r>
              <a:rPr sz="2400" kern="0" spc="-4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4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自4—</a:t>
            </a:r>
            <a:r>
              <a:rPr sz="2400" kern="0" spc="-5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5岁开始</a:t>
            </a:r>
            <a:r>
              <a:rPr sz="2400" kern="0" spc="-3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400" kern="0" spc="-6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尤其在面部中央聚多</a:t>
            </a:r>
            <a:r>
              <a:rPr sz="2400" kern="0" spc="-3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400" kern="0" spc="-5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随年</a:t>
            </a:r>
            <a:r>
              <a:rPr sz="24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龄的增长逐渐增多颜色加深 ，  </a:t>
            </a:r>
            <a:r>
              <a:rPr sz="24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青春期发育或怀孕期时达到高峰</a:t>
            </a:r>
            <a:r>
              <a:rPr sz="2400" kern="0" spc="-4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，到了老年又逐渐减轻</a:t>
            </a:r>
            <a:r>
              <a:rPr sz="2400" kern="0" spc="-4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，但斑点开始模糊</a:t>
            </a:r>
            <a:r>
              <a:rPr sz="2400" kern="0" spc="-4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400" dirty="0"/>
          </a:p>
          <a:p>
            <a:pPr algn="l" rtl="0" eaLnBrk="0">
              <a:lnSpc>
                <a:spcPct val="109000"/>
              </a:lnSpc>
            </a:pPr>
            <a:endParaRPr lang="en-US" altLang="en-US" sz="900" dirty="0"/>
          </a:p>
          <a:p>
            <a:pPr marL="12700" algn="l" rtl="0" eaLnBrk="0">
              <a:lnSpc>
                <a:spcPct val="98000"/>
              </a:lnSpc>
              <a:spcBef>
                <a:spcPts val="815"/>
              </a:spcBef>
            </a:pPr>
            <a:r>
              <a:rPr sz="24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雀斑的病理：</a:t>
            </a:r>
            <a:r>
              <a:rPr sz="2400" kern="0" spc="-5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是面部有黄褐色或淡黑色</a:t>
            </a:r>
            <a:r>
              <a:rPr sz="24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、有花纹的</a:t>
            </a:r>
            <a:r>
              <a:rPr sz="24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、不规则的</a:t>
            </a:r>
            <a:r>
              <a:rPr sz="24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、颜色深浅不</a:t>
            </a:r>
            <a:endParaRPr lang="en-US" altLang="en-US" sz="2400" dirty="0"/>
          </a:p>
          <a:p>
            <a:pPr marL="15240" indent="-2540" algn="l" rtl="0" eaLnBrk="0">
              <a:lnSpc>
                <a:spcPct val="137000"/>
              </a:lnSpc>
              <a:spcBef>
                <a:spcPts val="45"/>
              </a:spcBef>
            </a:pPr>
            <a:r>
              <a:rPr sz="24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一的</a:t>
            </a:r>
            <a:r>
              <a:rPr sz="2400" kern="0" spc="-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、小至针尖</a:t>
            </a:r>
            <a:r>
              <a:rPr sz="24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、大至绿豆大小的斑点</a:t>
            </a:r>
            <a:r>
              <a:rPr sz="2400" kern="0" spc="-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，散在或集中分布在鼻梁部及眼眶周   </a:t>
            </a:r>
            <a:r>
              <a:rPr sz="24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围</a:t>
            </a:r>
            <a:r>
              <a:rPr sz="2400" kern="0" spc="-4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，但颈部</a:t>
            </a:r>
            <a:r>
              <a:rPr sz="24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、背部</a:t>
            </a:r>
            <a:r>
              <a:rPr sz="24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、手臂</a:t>
            </a:r>
            <a:r>
              <a:rPr sz="24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、手背</a:t>
            </a:r>
            <a:r>
              <a:rPr sz="24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、小腿也会生长</a:t>
            </a:r>
            <a:r>
              <a:rPr sz="2400" kern="0" spc="-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，但没有任何不适的症状 ，  </a:t>
            </a:r>
            <a:r>
              <a:rPr sz="24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夏天日晒后明显增多</a:t>
            </a:r>
            <a:r>
              <a:rPr sz="2400" kern="0" spc="-4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，冬</a:t>
            </a:r>
            <a:r>
              <a:rPr sz="24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季避晒后减轻</a:t>
            </a:r>
            <a:r>
              <a:rPr sz="2400" kern="0" spc="-4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400" kern="0" spc="60" dirty="0">
              <a:solidFill>
                <a:srgbClr val="40404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8" name="rect"/>
          <p:cNvSpPr/>
          <p:nvPr/>
        </p:nvSpPr>
        <p:spPr>
          <a:xfrm>
            <a:off x="0" y="1123188"/>
            <a:ext cx="12192000" cy="5439155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" name="textbox 40"/>
          <p:cNvSpPr/>
          <p:nvPr/>
        </p:nvSpPr>
        <p:spPr>
          <a:xfrm>
            <a:off x="194818" y="172263"/>
            <a:ext cx="11809730" cy="61455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  <a:p>
            <a:pPr marL="1741805" algn="l" rtl="0" eaLnBrk="0">
              <a:lnSpc>
                <a:spcPct val="97000"/>
              </a:lnSpc>
            </a:pPr>
            <a:r>
              <a:rPr sz="5300" kern="0" spc="100" dirty="0">
                <a:ln w="19613" cap="flat" cmpd="sng">
                  <a:solidFill>
                    <a:srgbClr val="A68E7F">
                      <a:alpha val="100000"/>
                    </a:srgbClr>
                  </a:solidFill>
                  <a:prstDash val="solid"/>
                  <a:bevel/>
                </a:ln>
                <a:solidFill>
                  <a:srgbClr val="A68E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面部常见斑块的特征及分类</a:t>
            </a:r>
            <a:endParaRPr lang="en-US" altLang="en-US" sz="53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3970" indent="17780" algn="l" rtl="0" eaLnBrk="0">
              <a:lnSpc>
                <a:spcPct val="123000"/>
              </a:lnSpc>
              <a:spcBef>
                <a:spcPts val="520"/>
              </a:spcBef>
            </a:pP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雀 斑：与遗传有关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，症状为黄褐色或淡黑色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，大小不规则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，表面光滑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，不高出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常见生长在面部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，夏天日晒后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颜色加深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，秋冬季节颜色变淡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13970" algn="l" rtl="0" eaLnBrk="0">
              <a:lnSpc>
                <a:spcPts val="2210"/>
              </a:lnSpc>
              <a:spcBef>
                <a:spcPts val="510"/>
              </a:spcBef>
            </a:pP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颜色：深浅大小不一</a:t>
            </a:r>
            <a:r>
              <a:rPr sz="1700" kern="0" spc="-2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，一块斑上有2—3种颜色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，主要呈黄褐色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15875" algn="l" rtl="0" eaLnBrk="0">
              <a:lnSpc>
                <a:spcPts val="2210"/>
              </a:lnSpc>
              <a:spcBef>
                <a:spcPts val="510"/>
              </a:spcBef>
            </a:pP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分布状况：</a:t>
            </a:r>
            <a:r>
              <a:rPr sz="1700" kern="0" spc="-3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眼皮上下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，鼻梁中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间及左右脸颊</a:t>
            </a:r>
            <a:r>
              <a:rPr sz="17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、嘴唇</a:t>
            </a:r>
            <a:r>
              <a:rPr sz="17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、耳朵及头发根部清晰可见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15875" indent="5080" algn="l" rtl="0" eaLnBrk="0">
              <a:lnSpc>
                <a:spcPct val="123000"/>
              </a:lnSpc>
              <a:spcBef>
                <a:spcPts val="515"/>
              </a:spcBef>
            </a:pP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生长时间：从3岁到20岁之间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，有的6—7岁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，有的13—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16岁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，有的是怀孕生完孩子后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生长并加多</a:t>
            </a:r>
            <a:r>
              <a:rPr sz="17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、加深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，有的是太阳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暴晒</a:t>
            </a:r>
            <a:r>
              <a:rPr sz="17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、有的是体内循环系统</a:t>
            </a:r>
            <a:r>
              <a:rPr sz="17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、内分泌紊乱造成的</a:t>
            </a:r>
            <a:r>
              <a:rPr sz="17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、但大多数的人都是因为父母或上代的老人有雀斑而遗传的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100000"/>
              </a:lnSpc>
              <a:spcBef>
                <a:spcPts val="520"/>
              </a:spcBef>
            </a:pP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特征：雀斑与雀斑之间分界线明显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，一个是一个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，不模糊</a:t>
            </a:r>
            <a:r>
              <a:rPr sz="17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也不沾连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marL="91440" algn="l" rtl="0" eaLnBrk="0">
              <a:lnSpc>
                <a:spcPts val="4005"/>
              </a:lnSpc>
            </a:pP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1700" kern="0" spc="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黄褐斑： 又称蝴蝶斑</a:t>
            </a:r>
            <a:r>
              <a:rPr sz="17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、妊</a:t>
            </a:r>
            <a:r>
              <a:rPr sz="17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娠斑</a:t>
            </a:r>
            <a:r>
              <a:rPr sz="17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、是色素斑中的一种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algn="l" rtl="0" eaLnBrk="0">
              <a:lnSpc>
                <a:spcPct val="122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400" dirty="0"/>
          </a:p>
          <a:p>
            <a:pPr marL="15875" algn="l" rtl="0" eaLnBrk="0">
              <a:lnSpc>
                <a:spcPct val="130000"/>
              </a:lnSpc>
              <a:spcBef>
                <a:spcPts val="5"/>
              </a:spcBef>
            </a:pP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形状规则比较对称的浅黄色的片状斑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，多数分布在面颊及颧骨上下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以鼻梁为中心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，两颊比较对称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，斑点浮在皮肤表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，斑块略大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，呈深褐色</a:t>
            </a:r>
            <a:r>
              <a:rPr sz="1700" kern="0" spc="-1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。长黄褐斑的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顾客多数是因怀孕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内分泌失调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睡眠不好</a:t>
            </a:r>
            <a:r>
              <a:rPr sz="17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、妇科有疾病的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常见于30岁以上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的女性</a:t>
            </a:r>
            <a:r>
              <a:rPr sz="17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，最早症状发生在表皮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，容易祛除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时间长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了以后</a:t>
            </a:r>
            <a:r>
              <a:rPr sz="1700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由于日光照射</a:t>
            </a:r>
            <a:r>
              <a:rPr sz="17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、经常使用增白或隐形剥脱的化妆品</a:t>
            </a:r>
            <a:r>
              <a:rPr sz="1700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700" kern="0" spc="-4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内分</a:t>
            </a: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泌紊乱等各方面因素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，会使色素斑块沉积在皮肤深层</a:t>
            </a:r>
            <a:r>
              <a:rPr sz="1700" kern="0" spc="-2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，看表面皮肤呈紫红色</a:t>
            </a:r>
            <a:r>
              <a:rPr sz="17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，斑越来越深不易祛除</a:t>
            </a:r>
            <a:r>
              <a:rPr sz="17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6" name="rect"/>
          <p:cNvSpPr/>
          <p:nvPr/>
        </p:nvSpPr>
        <p:spPr>
          <a:xfrm>
            <a:off x="0" y="1123188"/>
            <a:ext cx="12192000" cy="5439155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" name="textbox 48"/>
          <p:cNvSpPr/>
          <p:nvPr/>
        </p:nvSpPr>
        <p:spPr>
          <a:xfrm>
            <a:off x="196108" y="172263"/>
            <a:ext cx="12028805" cy="59905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  <a:p>
            <a:pPr marL="1740535" algn="l" rtl="0" eaLnBrk="0">
              <a:lnSpc>
                <a:spcPct val="97000"/>
              </a:lnSpc>
            </a:pPr>
            <a:r>
              <a:rPr sz="5300" kern="0" spc="100" dirty="0">
                <a:ln w="19613" cap="flat" cmpd="sng">
                  <a:solidFill>
                    <a:srgbClr val="A68E7F">
                      <a:alpha val="100000"/>
                    </a:srgbClr>
                  </a:solidFill>
                  <a:prstDash val="solid"/>
                  <a:bevel/>
                </a:ln>
                <a:solidFill>
                  <a:srgbClr val="A68E7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面部常见斑块的特征及分类</a:t>
            </a:r>
            <a:endParaRPr lang="en-US" altLang="en-US" sz="5300" dirty="0"/>
          </a:p>
          <a:p>
            <a:pPr algn="l" rtl="0" eaLnBrk="0">
              <a:lnSpc>
                <a:spcPct val="101000"/>
              </a:lnSpc>
            </a:pPr>
            <a:endParaRPr lang="en-US" altLang="en-US" sz="1000" dirty="0"/>
          </a:p>
          <a:p>
            <a:pPr marL="19050" algn="l" rtl="0" eaLnBrk="0">
              <a:lnSpc>
                <a:spcPct val="95000"/>
              </a:lnSpc>
              <a:spcBef>
                <a:spcPts val="605"/>
              </a:spcBef>
            </a:pPr>
            <a:r>
              <a:rPr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2000" kern="0" spc="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真皮斑： 是外界及人为的因素所造成的</a:t>
            </a:r>
            <a:r>
              <a:rPr sz="2000" kern="0" spc="-3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，皮下基底层纤维组织坏死</a:t>
            </a:r>
            <a:r>
              <a:rPr sz="2000" kern="0" spc="-3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kern="0" spc="-3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目前无好的治疗方法</a:t>
            </a:r>
            <a:r>
              <a:rPr sz="2000" kern="0" spc="-1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。长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在面部</a:t>
            </a:r>
            <a:endParaRPr lang="en-US" altLang="en-US" sz="2000" dirty="0"/>
          </a:p>
          <a:p>
            <a:pPr marL="12700" indent="3175" algn="l" rtl="0" eaLnBrk="0">
              <a:lnSpc>
                <a:spcPct val="131000"/>
              </a:lnSpc>
              <a:spcBef>
                <a:spcPts val="80"/>
              </a:spcBef>
            </a:pP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两颊</a:t>
            </a:r>
            <a:r>
              <a:rPr sz="2000" kern="0" spc="-2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，也有少数长在太阳穴上下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，颜色：紫红色或紫兰色</a:t>
            </a:r>
            <a:r>
              <a:rPr sz="2000" kern="0" spc="-1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、红豆大小</a:t>
            </a:r>
            <a:r>
              <a:rPr sz="2000" kern="0" spc="-1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、8—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10颗的斑点在两颊左右形成对   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称状态</a:t>
            </a:r>
            <a:r>
              <a:rPr sz="2000" kern="0" spc="-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，这种斑只能通过中药内调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，净化血液</a:t>
            </a:r>
            <a:r>
              <a:rPr sz="2000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、增加代谢并快速分解皮下毒素色素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，可以改善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，但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不能完   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全祛除掉</a:t>
            </a:r>
            <a:r>
              <a:rPr sz="2000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（包括使用药水点</a:t>
            </a:r>
            <a:r>
              <a:rPr sz="2000" kern="0" spc="-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、激光</a:t>
            </a:r>
            <a:r>
              <a:rPr sz="2000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、冷冻</a:t>
            </a:r>
            <a:r>
              <a:rPr sz="2000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、光子嫩肤</a:t>
            </a:r>
            <a:r>
              <a:rPr sz="2000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、更不能再使用其他的祛斑产品，只可内调加保养）</a:t>
            </a:r>
            <a:r>
              <a:rPr sz="2000" kern="0" spc="-3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长这种斑的客人，大多数是因为使用过含有铅（增白膏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、粉底霜</a:t>
            </a:r>
            <a:r>
              <a:rPr sz="2000" kern="0" spc="-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2000" kern="0" spc="-3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汞（脱皮霜）等含有重金属的化妆品 </a:t>
            </a: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长时间的使用对表皮进行剥脱，使面部皮肤纤维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组织病变坏死，造成皮下金属毒素</a:t>
            </a:r>
            <a:r>
              <a:rPr sz="2000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、色素沉淀堆积。</a:t>
            </a:r>
            <a:endParaRPr lang="en-US" altLang="en-US" sz="20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marL="15240" algn="l" rtl="0" eaLnBrk="0">
              <a:lnSpc>
                <a:spcPct val="95000"/>
              </a:lnSpc>
              <a:spcBef>
                <a:spcPts val="605"/>
              </a:spcBef>
            </a:pPr>
            <a:r>
              <a:rPr sz="20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sz="2000" kern="0" spc="1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妊娠斑： 是女</a:t>
            </a:r>
            <a:r>
              <a:rPr sz="20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性在怀孕期间</a:t>
            </a:r>
            <a:r>
              <a:rPr sz="2000" kern="0" spc="-3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，体内雌性激素及孕激素分泌过量形成的</a:t>
            </a:r>
            <a:r>
              <a:rPr sz="2000" kern="0" spc="-1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。孕激素分泌过量造成皮下黑色</a:t>
            </a:r>
            <a:endParaRPr lang="en-US" altLang="en-US" sz="2000" dirty="0"/>
          </a:p>
          <a:p>
            <a:pPr marL="12700" indent="3175" algn="l" rtl="0" eaLnBrk="0">
              <a:lnSpc>
                <a:spcPct val="131000"/>
              </a:lnSpc>
              <a:spcBef>
                <a:spcPts val="65"/>
              </a:spcBef>
            </a:pP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素细胞增生</a:t>
            </a:r>
            <a:r>
              <a:rPr sz="2000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、繁殖</a:t>
            </a:r>
            <a:r>
              <a:rPr sz="2000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、聚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集沉淀而产生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，与色素斑不一样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，长于眼角下侧</a:t>
            </a:r>
            <a:r>
              <a:rPr sz="2000" kern="0" spc="-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，斑状较大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，颜色较淡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kern="0" spc="-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内服中药    </a:t>
            </a:r>
            <a:r>
              <a:rPr sz="20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美肤茶或中药美肤胶囊3个月可以祛除</a:t>
            </a:r>
            <a:r>
              <a:rPr sz="2000" kern="0" spc="-3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，（</a:t>
            </a:r>
            <a:r>
              <a:rPr sz="20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但这种斑容易和因为肝脏病史者长出来的斑容易辨别不清</a:t>
            </a:r>
            <a:r>
              <a:rPr sz="2000" kern="0" spc="-3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，这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种斑在眼角到鼻梁成45度角的地方生长，这种斑一旦产生，不易根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治）</a:t>
            </a:r>
            <a:r>
              <a:rPr sz="2000" kern="0" spc="-3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20320" algn="l" rtl="0" eaLnBrk="0">
              <a:lnSpc>
                <a:spcPct val="95000"/>
              </a:lnSpc>
              <a:spcBef>
                <a:spcPts val="610"/>
              </a:spcBef>
            </a:pP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 肝  斑： 属于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色素斑的一种</a:t>
            </a:r>
            <a:r>
              <a:rPr sz="2000" kern="0" spc="-2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。长在眼角外侧</a:t>
            </a:r>
            <a:r>
              <a:rPr sz="2000" kern="0" spc="-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，肝火较旺及便泌严重的或常期服用避孕药</a:t>
            </a:r>
            <a:r>
              <a:rPr sz="20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，睡眠不足</a:t>
            </a:r>
            <a:r>
              <a:rPr sz="2000" kern="0" spc="-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，精</a:t>
            </a:r>
            <a:endParaRPr lang="en-US" altLang="en-US" sz="2000" dirty="0"/>
          </a:p>
          <a:p>
            <a:pPr marL="12700" algn="l" rtl="0" eaLnBrk="0">
              <a:lnSpc>
                <a:spcPts val="3120"/>
              </a:lnSpc>
            </a:pPr>
            <a:r>
              <a:rPr sz="20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神忧郁等因素，可使斑块加重，这种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斑需要中西医结合治疗。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2" name="textbox 52"/>
          <p:cNvSpPr/>
          <p:nvPr/>
        </p:nvSpPr>
        <p:spPr>
          <a:xfrm>
            <a:off x="2476360" y="2315337"/>
            <a:ext cx="7143115" cy="1334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  <a:spcBef>
                <a:spcPts val="0"/>
              </a:spcBef>
            </a:pPr>
            <a:r>
              <a:rPr sz="95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9500" dirty="0"/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512360" y="414439"/>
            <a:ext cx="317258" cy="2016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64" name="textbox 64"/>
          <p:cNvSpPr/>
          <p:nvPr/>
        </p:nvSpPr>
        <p:spPr>
          <a:xfrm>
            <a:off x="6824345" y="1296670"/>
            <a:ext cx="5263515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32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小儿血管瘤冷冻治疗一次后</a:t>
            </a:r>
            <a:endParaRPr sz="3200" kern="0" spc="-17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895350" y="1298575"/>
            <a:ext cx="4595495" cy="506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1小儿血管瘤冷冻治疗前</a:t>
            </a:r>
            <a:endParaRPr sz="3600" kern="0" spc="-2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20" y="2104390"/>
            <a:ext cx="5263515" cy="39598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8485" y="2078990"/>
            <a:ext cx="5263515" cy="40157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picture 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sp>
        <p:nvSpPr>
          <p:cNvPr id="320" name="textbox 320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pic>
        <p:nvPicPr>
          <p:cNvPr id="324" name="picture 3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sp>
        <p:nvSpPr>
          <p:cNvPr id="326" name="textbox 326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635" y="635"/>
            <a:ext cx="5824220" cy="6857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572250" y="635"/>
            <a:ext cx="5619750" cy="68567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picture 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sp>
        <p:nvSpPr>
          <p:cNvPr id="320" name="textbox 320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pic>
        <p:nvPicPr>
          <p:cNvPr id="324" name="picture 3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sp>
        <p:nvSpPr>
          <p:cNvPr id="326" name="textbox 326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539105" cy="68567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6335" y="0"/>
            <a:ext cx="5955665" cy="68567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4884" y="2104644"/>
            <a:ext cx="5263515" cy="3952240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58356" y="2104644"/>
            <a:ext cx="5263515" cy="3959225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64" name="textbox 64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66" name="textbox 66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1544" y="2104644"/>
            <a:ext cx="5263515" cy="3952240"/>
          </a:xfrm>
          <a:prstGeom prst="rect">
            <a:avLst/>
          </a:prstGeom>
        </p:spPr>
      </p:pic>
      <p:pic>
        <p:nvPicPr>
          <p:cNvPr id="76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26935" y="2104644"/>
            <a:ext cx="5263515" cy="3959225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80" name="textbox 80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82" name="textbox 82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2711" y="2104644"/>
            <a:ext cx="5263515" cy="3959225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14744" y="2104644"/>
            <a:ext cx="5263515" cy="3952240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112" name="textbox 112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114" name="textbox 114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5260" y="2104644"/>
            <a:ext cx="5263515" cy="3952240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07707" y="2104644"/>
            <a:ext cx="5263515" cy="3923665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128" name="textbox 128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130" name="textbox 130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134" name="picture 1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3840" y="2104644"/>
            <a:ext cx="5263515" cy="3952240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33971" y="2104644"/>
            <a:ext cx="5266690" cy="3916680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144" name="textbox 144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146" name="textbox 146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148" name="picture 1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0415" y="2104644"/>
            <a:ext cx="5263515" cy="3952240"/>
          </a:xfrm>
          <a:prstGeom prst="rect">
            <a:avLst/>
          </a:prstGeom>
        </p:spPr>
      </p:pic>
      <p:pic>
        <p:nvPicPr>
          <p:cNvPr id="156" name="picture 1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93992" y="2104644"/>
            <a:ext cx="5263515" cy="3959225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160" name="textbox 160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162" name="textbox 162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164" name="picture 1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7828" y="2104644"/>
            <a:ext cx="5263515" cy="3952240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64452" y="2104644"/>
            <a:ext cx="5263515" cy="3952240"/>
          </a:xfrm>
          <a:prstGeom prst="rect">
            <a:avLst/>
          </a:prstGeom>
        </p:spPr>
      </p:pic>
      <p:sp>
        <p:nvSpPr>
          <p:cNvPr id="174" name="textbox 174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176" name="textbox 176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178" name="textbox 178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1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77227" y="1882737"/>
            <a:ext cx="5262245" cy="3986530"/>
          </a:xfrm>
          <a:prstGeom prst="rect">
            <a:avLst/>
          </a:prstGeom>
        </p:spPr>
      </p:pic>
      <p:pic>
        <p:nvPicPr>
          <p:cNvPr id="188" name="picture 1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9644" y="2007108"/>
            <a:ext cx="5262245" cy="3931920"/>
          </a:xfrm>
          <a:prstGeom prst="rect">
            <a:avLst/>
          </a:prstGeom>
        </p:spPr>
      </p:pic>
      <p:sp>
        <p:nvSpPr>
          <p:cNvPr id="190" name="textbox 190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192" name="textbox 192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194" name="textbox 194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196" name="picture 1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1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63511" y="2023871"/>
            <a:ext cx="5262245" cy="3957955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6700" y="2023872"/>
            <a:ext cx="5262245" cy="3957955"/>
          </a:xfrm>
          <a:prstGeom prst="rect">
            <a:avLst/>
          </a:prstGeom>
        </p:spPr>
      </p:pic>
      <p:sp>
        <p:nvSpPr>
          <p:cNvPr id="204" name="textbox 204"/>
          <p:cNvSpPr/>
          <p:nvPr/>
        </p:nvSpPr>
        <p:spPr>
          <a:xfrm>
            <a:off x="5031230" y="331627"/>
            <a:ext cx="2101214" cy="405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27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皮肤美容实例</a:t>
            </a:r>
            <a:endParaRPr lang="en-US" altLang="en-US" sz="2700" dirty="0"/>
          </a:p>
        </p:txBody>
      </p:sp>
      <p:sp>
        <p:nvSpPr>
          <p:cNvPr id="206" name="textbox 206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208" name="textbox 208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210" name="picture 2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212" name="picture 2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2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42" name="textbox 242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sp>
        <p:nvSpPr>
          <p:cNvPr id="244" name="textbox 244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pic>
        <p:nvPicPr>
          <p:cNvPr id="246" name="picture 2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pic>
        <p:nvPicPr>
          <p:cNvPr id="250" name="picture 2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2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54" name="textbox 254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sp>
        <p:nvSpPr>
          <p:cNvPr id="256" name="textbox 256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pic>
        <p:nvPicPr>
          <p:cNvPr id="258" name="picture 2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260" name="picture 2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pic>
        <p:nvPicPr>
          <p:cNvPr id="262" name="picture 2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2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6" name="textbox 266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sp>
        <p:nvSpPr>
          <p:cNvPr id="268" name="textbox 268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pic>
        <p:nvPicPr>
          <p:cNvPr id="270" name="picture 2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0"/>
            <a:ext cx="1193596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2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sp>
        <p:nvSpPr>
          <p:cNvPr id="280" name="textbox 280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sp>
        <p:nvSpPr>
          <p:cNvPr id="282" name="textbox 282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284" name="picture 2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90" name="textbox 290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pic>
        <p:nvPicPr>
          <p:cNvPr id="292" name="picture 2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pic>
        <p:nvPicPr>
          <p:cNvPr id="294" name="picture 2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77000" y="0"/>
            <a:ext cx="5715000" cy="6858000"/>
          </a:xfrm>
          <a:prstGeom prst="rect">
            <a:avLst/>
          </a:prstGeom>
        </p:spPr>
      </p:pic>
      <p:sp>
        <p:nvSpPr>
          <p:cNvPr id="296" name="textbox 296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pic>
        <p:nvPicPr>
          <p:cNvPr id="300" name="picture 3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0"/>
            <a:ext cx="5598795" cy="685546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picture 3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sp>
        <p:nvSpPr>
          <p:cNvPr id="306" name="textbox 306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pic>
        <p:nvPicPr>
          <p:cNvPr id="308" name="picture 3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314" name="picture 3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0"/>
            <a:ext cx="5201285" cy="68459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picture 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44342" y="1882737"/>
            <a:ext cx="353059" cy="50800"/>
          </a:xfrm>
          <a:prstGeom prst="rect">
            <a:avLst/>
          </a:prstGeom>
        </p:spPr>
      </p:pic>
      <p:sp>
        <p:nvSpPr>
          <p:cNvPr id="320" name="textbox 320"/>
          <p:cNvSpPr/>
          <p:nvPr/>
        </p:nvSpPr>
        <p:spPr>
          <a:xfrm>
            <a:off x="9654714" y="1296365"/>
            <a:ext cx="295909" cy="513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39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3900" dirty="0"/>
          </a:p>
        </p:txBody>
      </p:sp>
      <p:pic>
        <p:nvPicPr>
          <p:cNvPr id="322" name="picture 3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96000" y="0"/>
            <a:ext cx="6096000" cy="6791325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344420" y="1882737"/>
            <a:ext cx="353059" cy="50800"/>
          </a:xfrm>
          <a:prstGeom prst="rect">
            <a:avLst/>
          </a:prstGeom>
        </p:spPr>
      </p:pic>
      <p:sp>
        <p:nvSpPr>
          <p:cNvPr id="326" name="textbox 326"/>
          <p:cNvSpPr/>
          <p:nvPr/>
        </p:nvSpPr>
        <p:spPr>
          <a:xfrm>
            <a:off x="2415452" y="1298395"/>
            <a:ext cx="269875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3600" dirty="0"/>
          </a:p>
        </p:txBody>
      </p:sp>
      <p:pic>
        <p:nvPicPr>
          <p:cNvPr id="328" name="picture 3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0"/>
            <a:ext cx="5524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2667635" y="-2667000"/>
            <a:ext cx="6857365" cy="12192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2686050" y="-2686050"/>
            <a:ext cx="6821170" cy="1219263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6037" t="11036" r="7685" b="3211"/>
          <a:stretch>
            <a:fillRect/>
          </a:stretch>
        </p:blipFill>
        <p:spPr>
          <a:xfrm rot="16200000">
            <a:off x="2667635" y="-2666365"/>
            <a:ext cx="6859270" cy="1219136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16200000">
            <a:off x="2667000" y="-2667635"/>
            <a:ext cx="6858000" cy="1219263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picture 3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32" name="textbox 332"/>
          <p:cNvSpPr/>
          <p:nvPr/>
        </p:nvSpPr>
        <p:spPr>
          <a:xfrm>
            <a:off x="2856864" y="2244737"/>
            <a:ext cx="6737984" cy="18999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1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</a:pPr>
            <a:r>
              <a:rPr sz="13700" kern="0" spc="-5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</a:t>
            </a:r>
            <a:r>
              <a:rPr sz="13700" kern="0" spc="-5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谢聆</a:t>
            </a:r>
            <a:r>
              <a:rPr sz="137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听</a:t>
            </a:r>
            <a:endParaRPr lang="en-US" altLang="en-US" sz="137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ZjE2N2VjZmE4ZGQ5MTNkYWVmYWFmODExOGExOTI4NDg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2612</Words>
  <Application>WPS 演示</Application>
  <PresentationFormat/>
  <Paragraphs>167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等线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梦梦梦</cp:lastModifiedBy>
  <cp:revision>10</cp:revision>
  <dcterms:created xsi:type="dcterms:W3CDTF">2023-10-20T14:00:00Z</dcterms:created>
  <dcterms:modified xsi:type="dcterms:W3CDTF">2023-12-03T04:03:53Z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2023-10-23T05:43:56Z</vt:filetime>
  </property>
  <property fmtid="{D5CDD505-2E9C-101B-9397-08002B2CF9AE}" pid="4" name="ICV">
    <vt:lpwstr>EDB28B030D4240988C33CB32AD7F4055_12</vt:lpwstr>
  </property>
  <property fmtid="{D5CDD505-2E9C-101B-9397-08002B2CF9AE}" pid="5" name="KSOProductBuildVer">
    <vt:lpwstr>2052-12.1.0.15990</vt:lpwstr>
  </property>
</Properties>
</file>